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Belleza" charset="1" panose="02000503050000020003"/>
      <p:regular r:id="rId22"/>
    </p:embeddedFont>
    <p:embeddedFont>
      <p:font typeface="Moontime"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85231" y="3946207"/>
            <a:ext cx="11163542" cy="2651761"/>
          </a:xfrm>
          <a:prstGeom prst="rect">
            <a:avLst/>
          </a:prstGeom>
        </p:spPr>
        <p:txBody>
          <a:bodyPr anchor="t" rtlCol="false" tIns="0" lIns="0" bIns="0" rIns="0">
            <a:spAutoFit/>
          </a:bodyPr>
          <a:lstStyle/>
          <a:p>
            <a:pPr algn="ctr">
              <a:lnSpc>
                <a:spcPts val="6720"/>
              </a:lnSpc>
            </a:pPr>
            <a:r>
              <a:rPr lang="en-US" sz="8000">
                <a:solidFill>
                  <a:srgbClr val="22423D"/>
                </a:solidFill>
                <a:latin typeface="Belleza"/>
              </a:rPr>
              <a:t>Significance of factors affecting user engagement with App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8370506" y="3548380"/>
            <a:ext cx="7892348" cy="6276546"/>
            <a:chOff x="0" y="0"/>
            <a:chExt cx="10523131" cy="8368728"/>
          </a:xfrm>
        </p:grpSpPr>
        <p:sp>
          <p:nvSpPr>
            <p:cNvPr name="TextBox 3" id="3"/>
            <p:cNvSpPr txBox="true"/>
            <p:nvPr/>
          </p:nvSpPr>
          <p:spPr>
            <a:xfrm rot="0">
              <a:off x="0" y="5115482"/>
              <a:ext cx="2172227" cy="756516"/>
            </a:xfrm>
            <a:prstGeom prst="rect">
              <a:avLst/>
            </a:prstGeom>
          </p:spPr>
          <p:txBody>
            <a:bodyPr anchor="t" rtlCol="false" tIns="0" lIns="0" bIns="0" rIns="0">
              <a:spAutoFit/>
            </a:bodyPr>
            <a:lstStyle/>
            <a:p>
              <a:pPr algn="ctr">
                <a:lnSpc>
                  <a:spcPts val="2360"/>
                </a:lnSpc>
              </a:pPr>
              <a:r>
                <a:rPr lang="en-US" sz="1685">
                  <a:solidFill>
                    <a:srgbClr val="000000"/>
                  </a:solidFill>
                  <a:latin typeface="Open Sans Light"/>
                </a:rPr>
                <a:t>No of downloads</a:t>
              </a:r>
            </a:p>
            <a:p>
              <a:pPr algn="ctr">
                <a:lnSpc>
                  <a:spcPts val="2360"/>
                </a:lnSpc>
              </a:pPr>
              <a:r>
                <a:rPr lang="en-US" sz="1685">
                  <a:solidFill>
                    <a:srgbClr val="000000"/>
                  </a:solidFill>
                  <a:latin typeface="Open Sans Light"/>
                </a:rPr>
                <a:t>21.1%</a:t>
              </a:r>
            </a:p>
          </p:txBody>
        </p:sp>
        <p:sp>
          <p:nvSpPr>
            <p:cNvPr name="TextBox 4" id="4"/>
            <p:cNvSpPr txBox="true"/>
            <p:nvPr/>
          </p:nvSpPr>
          <p:spPr>
            <a:xfrm rot="0">
              <a:off x="1852925" y="90233"/>
              <a:ext cx="1581221" cy="756516"/>
            </a:xfrm>
            <a:prstGeom prst="rect">
              <a:avLst/>
            </a:prstGeom>
          </p:spPr>
          <p:txBody>
            <a:bodyPr anchor="t" rtlCol="false" tIns="0" lIns="0" bIns="0" rIns="0">
              <a:spAutoFit/>
            </a:bodyPr>
            <a:lstStyle/>
            <a:p>
              <a:pPr algn="ctr">
                <a:lnSpc>
                  <a:spcPts val="2360"/>
                </a:lnSpc>
              </a:pPr>
              <a:r>
                <a:rPr lang="en-US" sz="1685">
                  <a:solidFill>
                    <a:srgbClr val="000000"/>
                  </a:solidFill>
                  <a:latin typeface="Open Sans Light"/>
                </a:rPr>
                <a:t>Screenshots</a:t>
              </a:r>
            </a:p>
            <a:p>
              <a:pPr algn="ctr">
                <a:lnSpc>
                  <a:spcPts val="2360"/>
                </a:lnSpc>
              </a:pPr>
              <a:r>
                <a:rPr lang="en-US" sz="1685">
                  <a:solidFill>
                    <a:srgbClr val="000000"/>
                  </a:solidFill>
                  <a:latin typeface="Open Sans Light"/>
                </a:rPr>
                <a:t>21.1%</a:t>
              </a:r>
            </a:p>
          </p:txBody>
        </p:sp>
        <p:sp>
          <p:nvSpPr>
            <p:cNvPr name="TextBox 5" id="5"/>
            <p:cNvSpPr txBox="true"/>
            <p:nvPr/>
          </p:nvSpPr>
          <p:spPr>
            <a:xfrm rot="0">
              <a:off x="9591397" y="4629884"/>
              <a:ext cx="931733" cy="756516"/>
            </a:xfrm>
            <a:prstGeom prst="rect">
              <a:avLst/>
            </a:prstGeom>
          </p:spPr>
          <p:txBody>
            <a:bodyPr anchor="t" rtlCol="false" tIns="0" lIns="0" bIns="0" rIns="0">
              <a:spAutoFit/>
            </a:bodyPr>
            <a:lstStyle/>
            <a:p>
              <a:pPr algn="ctr">
                <a:lnSpc>
                  <a:spcPts val="2360"/>
                </a:lnSpc>
              </a:pPr>
              <a:r>
                <a:rPr lang="en-US" sz="1685">
                  <a:solidFill>
                    <a:srgbClr val="000000"/>
                  </a:solidFill>
                  <a:latin typeface="Open Sans Light"/>
                </a:rPr>
                <a:t>Ratings</a:t>
              </a:r>
            </a:p>
            <a:p>
              <a:pPr algn="ctr">
                <a:lnSpc>
                  <a:spcPts val="2360"/>
                </a:lnSpc>
              </a:pPr>
              <a:r>
                <a:rPr lang="en-US" sz="1685">
                  <a:solidFill>
                    <a:srgbClr val="000000"/>
                  </a:solidFill>
                  <a:latin typeface="Open Sans Light"/>
                </a:rPr>
                <a:t>20.2%</a:t>
              </a:r>
            </a:p>
          </p:txBody>
        </p:sp>
        <p:sp>
          <p:nvSpPr>
            <p:cNvPr name="TextBox 6" id="6"/>
            <p:cNvSpPr txBox="true"/>
            <p:nvPr/>
          </p:nvSpPr>
          <p:spPr>
            <a:xfrm rot="0">
              <a:off x="8455419" y="-28575"/>
              <a:ext cx="1405530" cy="756516"/>
            </a:xfrm>
            <a:prstGeom prst="rect">
              <a:avLst/>
            </a:prstGeom>
          </p:spPr>
          <p:txBody>
            <a:bodyPr anchor="t" rtlCol="false" tIns="0" lIns="0" bIns="0" rIns="0">
              <a:spAutoFit/>
            </a:bodyPr>
            <a:lstStyle/>
            <a:p>
              <a:pPr algn="ctr">
                <a:lnSpc>
                  <a:spcPts val="2360"/>
                </a:lnSpc>
              </a:pPr>
              <a:r>
                <a:rPr lang="en-US" sz="1685">
                  <a:solidFill>
                    <a:srgbClr val="000000"/>
                  </a:solidFill>
                  <a:latin typeface="Open Sans Light"/>
                </a:rPr>
                <a:t>Preference</a:t>
              </a:r>
            </a:p>
            <a:p>
              <a:pPr algn="ctr">
                <a:lnSpc>
                  <a:spcPts val="2360"/>
                </a:lnSpc>
              </a:pPr>
              <a:r>
                <a:rPr lang="en-US" sz="1685">
                  <a:solidFill>
                    <a:srgbClr val="000000"/>
                  </a:solidFill>
                  <a:latin typeface="Open Sans Light"/>
                </a:rPr>
                <a:t>19.6%</a:t>
              </a:r>
            </a:p>
          </p:txBody>
        </p:sp>
        <p:sp>
          <p:nvSpPr>
            <p:cNvPr name="TextBox 7" id="7"/>
            <p:cNvSpPr txBox="true"/>
            <p:nvPr/>
          </p:nvSpPr>
          <p:spPr>
            <a:xfrm rot="0">
              <a:off x="5949790" y="7612212"/>
              <a:ext cx="787141" cy="756516"/>
            </a:xfrm>
            <a:prstGeom prst="rect">
              <a:avLst/>
            </a:prstGeom>
          </p:spPr>
          <p:txBody>
            <a:bodyPr anchor="t" rtlCol="false" tIns="0" lIns="0" bIns="0" rIns="0">
              <a:spAutoFit/>
            </a:bodyPr>
            <a:lstStyle/>
            <a:p>
              <a:pPr algn="ctr">
                <a:lnSpc>
                  <a:spcPts val="2360"/>
                </a:lnSpc>
              </a:pPr>
              <a:r>
                <a:rPr lang="en-US" sz="1685">
                  <a:solidFill>
                    <a:srgbClr val="000000"/>
                  </a:solidFill>
                  <a:latin typeface="Open Sans Light"/>
                </a:rPr>
                <a:t>Price</a:t>
              </a:r>
            </a:p>
            <a:p>
              <a:pPr algn="ctr">
                <a:lnSpc>
                  <a:spcPts val="2360"/>
                </a:lnSpc>
              </a:pPr>
              <a:r>
                <a:rPr lang="en-US" sz="1685">
                  <a:solidFill>
                    <a:srgbClr val="000000"/>
                  </a:solidFill>
                  <a:latin typeface="Open Sans Light"/>
                </a:rPr>
                <a:t>18.1%</a:t>
              </a:r>
            </a:p>
          </p:txBody>
        </p:sp>
        <p:grpSp>
          <p:nvGrpSpPr>
            <p:cNvPr name="Group 8" id="8"/>
            <p:cNvGrpSpPr>
              <a:grpSpLocks noChangeAspect="true"/>
            </p:cNvGrpSpPr>
            <p:nvPr/>
          </p:nvGrpSpPr>
          <p:grpSpPr>
            <a:xfrm rot="0">
              <a:off x="2411836" y="191451"/>
              <a:ext cx="7225889" cy="7225889"/>
              <a:chOff x="0" y="0"/>
              <a:chExt cx="2540000" cy="2540000"/>
            </a:xfrm>
          </p:grpSpPr>
          <p:sp>
            <p:nvSpPr>
              <p:cNvPr name="Freeform 9" id="9"/>
              <p:cNvSpPr/>
              <p:nvPr/>
            </p:nvSpPr>
            <p:spPr>
              <a:xfrm flipH="false" flipV="false" rot="0">
                <a:off x="1270000" y="0"/>
                <a:ext cx="1216732" cy="1270000"/>
              </a:xfrm>
              <a:custGeom>
                <a:avLst/>
                <a:gdLst/>
                <a:ahLst/>
                <a:cxnLst/>
                <a:rect r="r" b="b" t="t" l="l"/>
                <a:pathLst>
                  <a:path h="1270000" w="1216732">
                    <a:moveTo>
                      <a:pt x="0" y="0"/>
                    </a:moveTo>
                    <a:cubicBezTo>
                      <a:pt x="561219" y="0"/>
                      <a:pt x="1055898" y="368364"/>
                      <a:pt x="1216732" y="906044"/>
                    </a:cubicBezTo>
                    <a:lnTo>
                      <a:pt x="0" y="1270000"/>
                    </a:lnTo>
                    <a:close/>
                  </a:path>
                </a:pathLst>
              </a:custGeom>
              <a:solidFill>
                <a:srgbClr val="F4C2A1"/>
              </a:solidFill>
            </p:spPr>
          </p:sp>
          <p:sp>
            <p:nvSpPr>
              <p:cNvPr name="Freeform 10" id="10"/>
              <p:cNvSpPr/>
              <p:nvPr/>
            </p:nvSpPr>
            <p:spPr>
              <a:xfrm flipH="false" flipV="false" rot="0">
                <a:off x="1270000" y="845688"/>
                <a:ext cx="1390487" cy="1477157"/>
              </a:xfrm>
              <a:custGeom>
                <a:avLst/>
                <a:gdLst/>
                <a:ahLst/>
                <a:cxnLst/>
                <a:rect r="r" b="b" t="t" l="l"/>
                <a:pathLst>
                  <a:path h="1477157" w="1390487">
                    <a:moveTo>
                      <a:pt x="1197021" y="0"/>
                    </a:moveTo>
                    <a:cubicBezTo>
                      <a:pt x="1390487" y="545784"/>
                      <a:pt x="1190271" y="1153328"/>
                      <a:pt x="710224" y="1477156"/>
                    </a:cubicBezTo>
                    <a:lnTo>
                      <a:pt x="0" y="424312"/>
                    </a:lnTo>
                    <a:close/>
                  </a:path>
                </a:pathLst>
              </a:custGeom>
              <a:solidFill>
                <a:srgbClr val="E6CA6C"/>
              </a:solidFill>
            </p:spPr>
          </p:sp>
          <p:sp>
            <p:nvSpPr>
              <p:cNvPr name="Freeform 11" id="11"/>
              <p:cNvSpPr/>
              <p:nvPr/>
            </p:nvSpPr>
            <p:spPr>
              <a:xfrm flipH="false" flipV="false" rot="0">
                <a:off x="614808" y="1270000"/>
                <a:ext cx="1417149" cy="1354715"/>
              </a:xfrm>
              <a:custGeom>
                <a:avLst/>
                <a:gdLst/>
                <a:ahLst/>
                <a:cxnLst/>
                <a:rect r="r" b="b" t="t" l="l"/>
                <a:pathLst>
                  <a:path h="1354715" w="1417149">
                    <a:moveTo>
                      <a:pt x="1417149" y="1016032"/>
                    </a:moveTo>
                    <a:cubicBezTo>
                      <a:pt x="1003457" y="1326274"/>
                      <a:pt x="442972" y="1354715"/>
                      <a:pt x="0" y="1087945"/>
                    </a:cubicBezTo>
                    <a:lnTo>
                      <a:pt x="655192" y="0"/>
                    </a:lnTo>
                    <a:close/>
                  </a:path>
                </a:pathLst>
              </a:custGeom>
              <a:solidFill>
                <a:srgbClr val="BBCD4B"/>
              </a:solidFill>
            </p:spPr>
          </p:sp>
          <p:sp>
            <p:nvSpPr>
              <p:cNvPr name="Freeform 12" id="12"/>
              <p:cNvSpPr/>
              <p:nvPr/>
            </p:nvSpPr>
            <p:spPr>
              <a:xfrm flipH="false" flipV="false" rot="0">
                <a:off x="-121554" y="899511"/>
                <a:ext cx="1391554" cy="1489820"/>
              </a:xfrm>
              <a:custGeom>
                <a:avLst/>
                <a:gdLst/>
                <a:ahLst/>
                <a:cxnLst/>
                <a:rect r="r" b="b" t="t" l="l"/>
                <a:pathLst>
                  <a:path h="1489820" w="1391554">
                    <a:moveTo>
                      <a:pt x="791556" y="1489820"/>
                    </a:moveTo>
                    <a:cubicBezTo>
                      <a:pt x="257416" y="1203504"/>
                      <a:pt x="0" y="579677"/>
                      <a:pt x="176796" y="0"/>
                    </a:cubicBezTo>
                    <a:lnTo>
                      <a:pt x="1391554" y="370489"/>
                    </a:lnTo>
                    <a:close/>
                  </a:path>
                </a:pathLst>
              </a:custGeom>
              <a:solidFill>
                <a:srgbClr val="67B72F"/>
              </a:solidFill>
            </p:spPr>
          </p:sp>
          <p:sp>
            <p:nvSpPr>
              <p:cNvPr name="Freeform 13" id="13"/>
              <p:cNvSpPr/>
              <p:nvPr/>
            </p:nvSpPr>
            <p:spPr>
              <a:xfrm flipH="false" flipV="false" rot="0">
                <a:off x="38243" y="0"/>
                <a:ext cx="1231757" cy="1270000"/>
              </a:xfrm>
              <a:custGeom>
                <a:avLst/>
                <a:gdLst/>
                <a:ahLst/>
                <a:cxnLst/>
                <a:rect r="r" b="b" t="t" l="l"/>
                <a:pathLst>
                  <a:path h="1270000" w="1231757">
                    <a:moveTo>
                      <a:pt x="0" y="960687"/>
                    </a:moveTo>
                    <a:cubicBezTo>
                      <a:pt x="141801" y="396001"/>
                      <a:pt x="649412" y="58"/>
                      <a:pt x="1231630" y="0"/>
                    </a:cubicBezTo>
                    <a:lnTo>
                      <a:pt x="1231757" y="1270000"/>
                    </a:lnTo>
                    <a:close/>
                  </a:path>
                </a:pathLst>
              </a:custGeom>
              <a:solidFill>
                <a:srgbClr val="329051"/>
              </a:solidFill>
            </p:spPr>
          </p:sp>
        </p:grpSp>
      </p:grpSp>
      <p:sp>
        <p:nvSpPr>
          <p:cNvPr name="Freeform 14" id="14"/>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879867" y="1933997"/>
            <a:ext cx="4904088"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Proposal</a:t>
            </a:r>
          </a:p>
        </p:txBody>
      </p:sp>
      <p:sp>
        <p:nvSpPr>
          <p:cNvPr name="Freeform 16" id="16"/>
          <p:cNvSpPr/>
          <p:nvPr/>
        </p:nvSpPr>
        <p:spPr>
          <a:xfrm flipH="false" flipV="false" rot="0">
            <a:off x="14716446" y="-146923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879867" y="6399798"/>
            <a:ext cx="5427923" cy="186690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Unleashing the Potential of Mobile Apps with Indus App Bazaar!</a:t>
            </a:r>
          </a:p>
        </p:txBody>
      </p:sp>
      <p:sp>
        <p:nvSpPr>
          <p:cNvPr name="TextBox 18" id="18"/>
          <p:cNvSpPr txBox="true"/>
          <p:nvPr/>
        </p:nvSpPr>
        <p:spPr>
          <a:xfrm rot="0">
            <a:off x="1879867" y="5285179"/>
            <a:ext cx="5953538" cy="4667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Bold"/>
              </a:rPr>
              <a:t>PROJECT GOALS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5781765" y="1028700"/>
            <a:ext cx="8326344" cy="8660096"/>
            <a:chOff x="0" y="0"/>
            <a:chExt cx="11101792" cy="11546795"/>
          </a:xfrm>
        </p:grpSpPr>
        <p:pic>
          <p:nvPicPr>
            <p:cNvPr name="Picture 3" id="3"/>
            <p:cNvPicPr>
              <a:picLocks noChangeAspect="true"/>
            </p:cNvPicPr>
            <p:nvPr/>
          </p:nvPicPr>
          <p:blipFill>
            <a:blip r:embed="rId2"/>
            <a:srcRect l="0" t="38486" r="0" b="15781"/>
            <a:stretch>
              <a:fillRect/>
            </a:stretch>
          </p:blipFill>
          <p:spPr>
            <a:xfrm flipH="false" flipV="false">
              <a:off x="0" y="0"/>
              <a:ext cx="5487396" cy="3764265"/>
            </a:xfrm>
            <a:prstGeom prst="rect">
              <a:avLst/>
            </a:prstGeom>
          </p:spPr>
        </p:pic>
        <p:pic>
          <p:nvPicPr>
            <p:cNvPr name="Picture 4" id="4"/>
            <p:cNvPicPr>
              <a:picLocks noChangeAspect="true"/>
            </p:cNvPicPr>
            <p:nvPr/>
          </p:nvPicPr>
          <p:blipFill>
            <a:blip r:embed="rId3"/>
            <a:srcRect l="0" t="41324" r="0" b="12943"/>
            <a:stretch>
              <a:fillRect/>
            </a:stretch>
          </p:blipFill>
          <p:spPr>
            <a:xfrm flipH="false" flipV="false">
              <a:off x="5614396" y="0"/>
              <a:ext cx="5487396" cy="3764265"/>
            </a:xfrm>
            <a:prstGeom prst="rect">
              <a:avLst/>
            </a:prstGeom>
          </p:spPr>
        </p:pic>
        <p:pic>
          <p:nvPicPr>
            <p:cNvPr name="Picture 5" id="5"/>
            <p:cNvPicPr>
              <a:picLocks noChangeAspect="true"/>
            </p:cNvPicPr>
            <p:nvPr/>
          </p:nvPicPr>
          <p:blipFill>
            <a:blip r:embed="rId4"/>
            <a:srcRect l="1407" t="0" r="1407" b="0"/>
            <a:stretch>
              <a:fillRect/>
            </a:stretch>
          </p:blipFill>
          <p:spPr>
            <a:xfrm flipH="false" flipV="false">
              <a:off x="0" y="3891265"/>
              <a:ext cx="5487396" cy="3764265"/>
            </a:xfrm>
            <a:prstGeom prst="rect">
              <a:avLst/>
            </a:prstGeom>
          </p:spPr>
        </p:pic>
        <p:pic>
          <p:nvPicPr>
            <p:cNvPr name="Picture 6" id="6"/>
            <p:cNvPicPr>
              <a:picLocks noChangeAspect="true"/>
            </p:cNvPicPr>
            <p:nvPr/>
          </p:nvPicPr>
          <p:blipFill>
            <a:blip r:embed="rId5"/>
            <a:srcRect l="0" t="33620" r="0" b="20646"/>
            <a:stretch>
              <a:fillRect/>
            </a:stretch>
          </p:blipFill>
          <p:spPr>
            <a:xfrm flipH="false" flipV="false">
              <a:off x="5614396" y="3891265"/>
              <a:ext cx="5487396" cy="3764265"/>
            </a:xfrm>
            <a:prstGeom prst="rect">
              <a:avLst/>
            </a:prstGeom>
          </p:spPr>
        </p:pic>
        <p:pic>
          <p:nvPicPr>
            <p:cNvPr name="Picture 7" id="7"/>
            <p:cNvPicPr>
              <a:picLocks noChangeAspect="true"/>
            </p:cNvPicPr>
            <p:nvPr/>
          </p:nvPicPr>
          <p:blipFill>
            <a:blip r:embed="rId6"/>
            <a:srcRect l="1407" t="0" r="1407" b="0"/>
            <a:stretch>
              <a:fillRect/>
            </a:stretch>
          </p:blipFill>
          <p:spPr>
            <a:xfrm flipH="false" flipV="false">
              <a:off x="0" y="7782530"/>
              <a:ext cx="5487396" cy="3764265"/>
            </a:xfrm>
            <a:prstGeom prst="rect">
              <a:avLst/>
            </a:prstGeom>
          </p:spPr>
        </p:pic>
        <p:pic>
          <p:nvPicPr>
            <p:cNvPr name="Picture 8" id="8"/>
            <p:cNvPicPr>
              <a:picLocks noChangeAspect="true"/>
            </p:cNvPicPr>
            <p:nvPr/>
          </p:nvPicPr>
          <p:blipFill>
            <a:blip r:embed="rId7"/>
            <a:srcRect l="0" t="40108" r="0" b="14159"/>
            <a:stretch>
              <a:fillRect/>
            </a:stretch>
          </p:blipFill>
          <p:spPr>
            <a:xfrm flipH="false" flipV="false">
              <a:off x="5614396" y="7782530"/>
              <a:ext cx="5487396" cy="3764265"/>
            </a:xfrm>
            <a:prstGeom prst="rect">
              <a:avLst/>
            </a:prstGeom>
          </p:spPr>
        </p:pic>
      </p:grpSp>
      <p:sp>
        <p:nvSpPr>
          <p:cNvPr name="Freeform 9" id="9"/>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305005" y="1409700"/>
            <a:ext cx="421808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Clients</a:t>
            </a:r>
          </a:p>
        </p:txBody>
      </p:sp>
      <p:sp>
        <p:nvSpPr>
          <p:cNvPr name="TextBox 12" id="12"/>
          <p:cNvSpPr txBox="true"/>
          <p:nvPr/>
        </p:nvSpPr>
        <p:spPr>
          <a:xfrm rot="0">
            <a:off x="6988289" y="1204339"/>
            <a:ext cx="2370476" cy="2437339"/>
          </a:xfrm>
          <a:prstGeom prst="rect">
            <a:avLst/>
          </a:prstGeom>
        </p:spPr>
        <p:txBody>
          <a:bodyPr anchor="t" rtlCol="false" tIns="0" lIns="0" bIns="0" rIns="0">
            <a:spAutoFit/>
          </a:bodyPr>
          <a:lstStyle/>
          <a:p>
            <a:pPr>
              <a:lnSpc>
                <a:spcPts val="2832"/>
              </a:lnSpc>
              <a:spcBef>
                <a:spcPct val="0"/>
              </a:spcBef>
            </a:pPr>
            <a:r>
              <a:rPr lang="en-US" sz="2023" u="sng">
                <a:solidFill>
                  <a:srgbClr val="22423D"/>
                </a:solidFill>
                <a:latin typeface="DM Sans Bold Italics"/>
              </a:rPr>
              <a:t>App Categories</a:t>
            </a:r>
          </a:p>
          <a:p>
            <a:pPr>
              <a:lnSpc>
                <a:spcPts val="2832"/>
              </a:lnSpc>
              <a:spcBef>
                <a:spcPct val="0"/>
              </a:spcBef>
            </a:pPr>
          </a:p>
          <a:p>
            <a:pPr>
              <a:lnSpc>
                <a:spcPts val="2832"/>
              </a:lnSpc>
              <a:spcBef>
                <a:spcPct val="0"/>
              </a:spcBef>
            </a:pPr>
            <a:r>
              <a:rPr lang="en-US" sz="2023">
                <a:solidFill>
                  <a:srgbClr val="22423D"/>
                </a:solidFill>
                <a:latin typeface="DM Sans Bold"/>
              </a:rPr>
              <a:t>Most popular app categories: "Games," "Entertainment," and "Education."</a:t>
            </a:r>
          </a:p>
        </p:txBody>
      </p:sp>
      <p:sp>
        <p:nvSpPr>
          <p:cNvPr name="TextBox 13" id="13"/>
          <p:cNvSpPr txBox="true"/>
          <p:nvPr/>
        </p:nvSpPr>
        <p:spPr>
          <a:xfrm rot="0">
            <a:off x="10823961" y="1204339"/>
            <a:ext cx="2370476" cy="2787430"/>
          </a:xfrm>
          <a:prstGeom prst="rect">
            <a:avLst/>
          </a:prstGeom>
        </p:spPr>
        <p:txBody>
          <a:bodyPr anchor="t" rtlCol="false" tIns="0" lIns="0" bIns="0" rIns="0">
            <a:spAutoFit/>
          </a:bodyPr>
          <a:lstStyle/>
          <a:p>
            <a:pPr>
              <a:lnSpc>
                <a:spcPts val="2832"/>
              </a:lnSpc>
            </a:pPr>
            <a:r>
              <a:rPr lang="en-US" sz="2023" u="sng">
                <a:solidFill>
                  <a:srgbClr val="22423D"/>
                </a:solidFill>
                <a:latin typeface="DM Sans Bold Italics"/>
              </a:rPr>
              <a:t>"Medical" category for high average downloads and "Social Networking" for high average ratings.</a:t>
            </a:r>
          </a:p>
          <a:p>
            <a:pPr>
              <a:lnSpc>
                <a:spcPts val="2832"/>
              </a:lnSpc>
              <a:spcBef>
                <a:spcPct val="0"/>
              </a:spcBef>
            </a:pPr>
          </a:p>
        </p:txBody>
      </p:sp>
      <p:sp>
        <p:nvSpPr>
          <p:cNvPr name="TextBox 14" id="14"/>
          <p:cNvSpPr txBox="true"/>
          <p:nvPr/>
        </p:nvSpPr>
        <p:spPr>
          <a:xfrm rot="0">
            <a:off x="6459896" y="4340870"/>
            <a:ext cx="2898869" cy="1697283"/>
          </a:xfrm>
          <a:prstGeom prst="rect">
            <a:avLst/>
          </a:prstGeom>
        </p:spPr>
        <p:txBody>
          <a:bodyPr anchor="t" rtlCol="false" tIns="0" lIns="0" bIns="0" rIns="0">
            <a:spAutoFit/>
          </a:bodyPr>
          <a:lstStyle/>
          <a:p>
            <a:pPr>
              <a:lnSpc>
                <a:spcPts val="3464"/>
              </a:lnSpc>
              <a:spcBef>
                <a:spcPct val="0"/>
              </a:spcBef>
            </a:pPr>
            <a:r>
              <a:rPr lang="en-US" sz="2474" u="sng">
                <a:solidFill>
                  <a:srgbClr val="22423D"/>
                </a:solidFill>
                <a:latin typeface="DM Sans Bold Italics"/>
              </a:rPr>
              <a:t> visually appealing screenshots play a crucial role in the success of an app. </a:t>
            </a:r>
          </a:p>
        </p:txBody>
      </p:sp>
      <p:sp>
        <p:nvSpPr>
          <p:cNvPr name="TextBox 15" id="15"/>
          <p:cNvSpPr txBox="true"/>
          <p:nvPr/>
        </p:nvSpPr>
        <p:spPr>
          <a:xfrm rot="0">
            <a:off x="10213067" y="4130554"/>
            <a:ext cx="3592263" cy="2136966"/>
          </a:xfrm>
          <a:prstGeom prst="rect">
            <a:avLst/>
          </a:prstGeom>
        </p:spPr>
        <p:txBody>
          <a:bodyPr anchor="t" rtlCol="false" tIns="0" lIns="0" bIns="0" rIns="0">
            <a:spAutoFit/>
          </a:bodyPr>
          <a:lstStyle/>
          <a:p>
            <a:pPr>
              <a:lnSpc>
                <a:spcPts val="2172"/>
              </a:lnSpc>
              <a:spcBef>
                <a:spcPct val="0"/>
              </a:spcBef>
            </a:pPr>
            <a:r>
              <a:rPr lang="en-US" sz="1551" u="sng">
                <a:solidFill>
                  <a:srgbClr val="22423D"/>
                </a:solidFill>
                <a:latin typeface="DM Sans Bold Italics"/>
              </a:rPr>
              <a:t>When an app is compatible with a wide range of devices, it increases its potential user base, leading to higher downloads and usage. Supporting popular devices, such as iPhones and Android smartphones, ensures that the app can reach a larger audience.</a:t>
            </a:r>
          </a:p>
        </p:txBody>
      </p:sp>
      <p:sp>
        <p:nvSpPr>
          <p:cNvPr name="TextBox 16" id="16"/>
          <p:cNvSpPr txBox="true"/>
          <p:nvPr/>
        </p:nvSpPr>
        <p:spPr>
          <a:xfrm rot="0">
            <a:off x="6117117" y="7146451"/>
            <a:ext cx="3584426" cy="2277057"/>
          </a:xfrm>
          <a:prstGeom prst="rect">
            <a:avLst/>
          </a:prstGeom>
        </p:spPr>
        <p:txBody>
          <a:bodyPr anchor="t" rtlCol="false" tIns="0" lIns="0" bIns="0" rIns="0">
            <a:spAutoFit/>
          </a:bodyPr>
          <a:lstStyle/>
          <a:p>
            <a:pPr>
              <a:lnSpc>
                <a:spcPts val="2643"/>
              </a:lnSpc>
              <a:spcBef>
                <a:spcPct val="0"/>
              </a:spcBef>
            </a:pPr>
            <a:r>
              <a:rPr lang="en-US" sz="1888" u="sng">
                <a:solidFill>
                  <a:srgbClr val="22423D"/>
                </a:solidFill>
                <a:latin typeface="DM Sans Bold Italics"/>
              </a:rPr>
              <a:t>By implementing Vpp Device Based Licensing, We can can centrally purchase and distribute apps to multiple devices, simplifying app management and reducing administrative overhead.</a:t>
            </a:r>
          </a:p>
        </p:txBody>
      </p:sp>
      <p:sp>
        <p:nvSpPr>
          <p:cNvPr name="TextBox 17" id="17"/>
          <p:cNvSpPr txBox="true"/>
          <p:nvPr/>
        </p:nvSpPr>
        <p:spPr>
          <a:xfrm rot="0">
            <a:off x="10242795" y="7225709"/>
            <a:ext cx="3865314" cy="1608177"/>
          </a:xfrm>
          <a:prstGeom prst="rect">
            <a:avLst/>
          </a:prstGeom>
        </p:spPr>
        <p:txBody>
          <a:bodyPr anchor="t" rtlCol="false" tIns="0" lIns="0" bIns="0" rIns="0">
            <a:spAutoFit/>
          </a:bodyPr>
          <a:lstStyle/>
          <a:p>
            <a:pPr>
              <a:lnSpc>
                <a:spcPts val="2617"/>
              </a:lnSpc>
              <a:spcBef>
                <a:spcPct val="0"/>
              </a:spcBef>
            </a:pPr>
            <a:r>
              <a:rPr lang="en-US" sz="1869">
                <a:solidFill>
                  <a:srgbClr val="22423D"/>
                </a:solidFill>
                <a:latin typeface="DM Sans Bold"/>
              </a:rPr>
              <a:t>Need to add more Appealing Screenshots to our less rated Apps can help in more user engagement with our Apps irrespective of App Size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1697320" y="3886834"/>
            <a:ext cx="3388048" cy="4359851"/>
            <a:chOff x="0" y="0"/>
            <a:chExt cx="3133810" cy="4032689"/>
          </a:xfrm>
        </p:grpSpPr>
        <p:sp>
          <p:nvSpPr>
            <p:cNvPr name="Freeform 3" id="3"/>
            <p:cNvSpPr/>
            <p:nvPr/>
          </p:nvSpPr>
          <p:spPr>
            <a:xfrm flipH="false" flipV="false" rot="0">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A1C1B1"/>
            </a:solidFill>
          </p:spPr>
        </p:sp>
      </p:grpSp>
      <p:grpSp>
        <p:nvGrpSpPr>
          <p:cNvPr name="Group 4" id="4"/>
          <p:cNvGrpSpPr/>
          <p:nvPr/>
        </p:nvGrpSpPr>
        <p:grpSpPr>
          <a:xfrm rot="0">
            <a:off x="9368147" y="3886834"/>
            <a:ext cx="3388048" cy="4359851"/>
            <a:chOff x="0" y="0"/>
            <a:chExt cx="3133810" cy="4032689"/>
          </a:xfrm>
        </p:grpSpPr>
        <p:sp>
          <p:nvSpPr>
            <p:cNvPr name="Freeform 5" id="5"/>
            <p:cNvSpPr/>
            <p:nvPr/>
          </p:nvSpPr>
          <p:spPr>
            <a:xfrm flipH="false" flipV="false" rot="0">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A1C1B1"/>
            </a:solidFill>
          </p:spPr>
        </p:sp>
      </p:grpSp>
      <p:grpSp>
        <p:nvGrpSpPr>
          <p:cNvPr name="Group 6" id="6"/>
          <p:cNvGrpSpPr/>
          <p:nvPr/>
        </p:nvGrpSpPr>
        <p:grpSpPr>
          <a:xfrm rot="0">
            <a:off x="5532424" y="3886834"/>
            <a:ext cx="3388048" cy="4359851"/>
            <a:chOff x="0" y="0"/>
            <a:chExt cx="3133810" cy="4032689"/>
          </a:xfrm>
        </p:grpSpPr>
        <p:sp>
          <p:nvSpPr>
            <p:cNvPr name="Freeform 7" id="7"/>
            <p:cNvSpPr/>
            <p:nvPr/>
          </p:nvSpPr>
          <p:spPr>
            <a:xfrm flipH="false" flipV="false" rot="0">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A1C1B1"/>
            </a:solidFill>
          </p:spPr>
        </p:sp>
      </p:grpSp>
      <p:sp>
        <p:nvSpPr>
          <p:cNvPr name="TextBox 8" id="8"/>
          <p:cNvSpPr txBox="true"/>
          <p:nvPr/>
        </p:nvSpPr>
        <p:spPr>
          <a:xfrm rot="0">
            <a:off x="1697320" y="1643206"/>
            <a:ext cx="10863257" cy="2447925"/>
          </a:xfrm>
          <a:prstGeom prst="rect">
            <a:avLst/>
          </a:prstGeom>
        </p:spPr>
        <p:txBody>
          <a:bodyPr anchor="t" rtlCol="false" tIns="0" lIns="0" bIns="0" rIns="0">
            <a:spAutoFit/>
          </a:bodyPr>
          <a:lstStyle/>
          <a:p>
            <a:pPr algn="ctr">
              <a:lnSpc>
                <a:spcPts val="9600"/>
              </a:lnSpc>
            </a:pPr>
            <a:r>
              <a:rPr lang="en-US" sz="8000">
                <a:solidFill>
                  <a:srgbClr val="22423D"/>
                </a:solidFill>
                <a:latin typeface="Moontime"/>
              </a:rPr>
              <a:t>Recommendations</a:t>
            </a:r>
          </a:p>
          <a:p>
            <a:pPr algn="ctr" marL="0" indent="0" lvl="0">
              <a:lnSpc>
                <a:spcPts val="9600"/>
              </a:lnSpc>
              <a:spcBef>
                <a:spcPct val="0"/>
              </a:spcBef>
            </a:pPr>
          </a:p>
        </p:txBody>
      </p:sp>
      <p:sp>
        <p:nvSpPr>
          <p:cNvPr name="TextBox 9" id="9"/>
          <p:cNvSpPr txBox="true"/>
          <p:nvPr/>
        </p:nvSpPr>
        <p:spPr>
          <a:xfrm rot="0">
            <a:off x="2021039" y="5431279"/>
            <a:ext cx="2898641" cy="2420851"/>
          </a:xfrm>
          <a:prstGeom prst="rect">
            <a:avLst/>
          </a:prstGeom>
        </p:spPr>
        <p:txBody>
          <a:bodyPr anchor="t" rtlCol="false" tIns="0" lIns="0" bIns="0" rIns="0">
            <a:spAutoFit/>
          </a:bodyPr>
          <a:lstStyle/>
          <a:p>
            <a:pPr algn="l" marL="0" indent="0" lvl="0">
              <a:lnSpc>
                <a:spcPts val="2776"/>
              </a:lnSpc>
              <a:spcBef>
                <a:spcPct val="0"/>
              </a:spcBef>
            </a:pPr>
            <a:r>
              <a:rPr lang="en-US" sz="2135" spc="354">
                <a:solidFill>
                  <a:srgbClr val="22423D"/>
                </a:solidFill>
                <a:latin typeface="Glacial Indifference"/>
              </a:rPr>
              <a:t> Monitoring user feedback and ratings is essential for continuous improvement. Additionally, </a:t>
            </a:r>
          </a:p>
        </p:txBody>
      </p:sp>
      <p:sp>
        <p:nvSpPr>
          <p:cNvPr name="TextBox 10" id="10"/>
          <p:cNvSpPr txBox="true"/>
          <p:nvPr/>
        </p:nvSpPr>
        <p:spPr>
          <a:xfrm rot="0">
            <a:off x="2021039"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spc="597" u="none">
                <a:solidFill>
                  <a:srgbClr val="22423D"/>
                </a:solidFill>
                <a:latin typeface="Glacial Indifference"/>
              </a:rPr>
              <a:t>01</a:t>
            </a:r>
          </a:p>
        </p:txBody>
      </p:sp>
      <p:sp>
        <p:nvSpPr>
          <p:cNvPr name="TextBox 11" id="11"/>
          <p:cNvSpPr txBox="true"/>
          <p:nvPr/>
        </p:nvSpPr>
        <p:spPr>
          <a:xfrm rot="0">
            <a:off x="9691247"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spc="597" u="none">
                <a:solidFill>
                  <a:srgbClr val="22423D"/>
                </a:solidFill>
                <a:latin typeface="Glacial Indifference"/>
              </a:rPr>
              <a:t>03</a:t>
            </a:r>
          </a:p>
        </p:txBody>
      </p:sp>
      <p:sp>
        <p:nvSpPr>
          <p:cNvPr name="TextBox 12" id="12"/>
          <p:cNvSpPr txBox="true"/>
          <p:nvPr/>
        </p:nvSpPr>
        <p:spPr>
          <a:xfrm rot="0">
            <a:off x="5856143"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spc="597" u="none">
                <a:solidFill>
                  <a:srgbClr val="22423D"/>
                </a:solidFill>
                <a:latin typeface="Glacial Indifference"/>
              </a:rPr>
              <a:t>02</a:t>
            </a:r>
          </a:p>
        </p:txBody>
      </p:sp>
      <p:sp>
        <p:nvSpPr>
          <p:cNvPr name="TextBox 13" id="13"/>
          <p:cNvSpPr txBox="true"/>
          <p:nvPr/>
        </p:nvSpPr>
        <p:spPr>
          <a:xfrm rot="0">
            <a:off x="5856518" y="5231374"/>
            <a:ext cx="2739860" cy="2700278"/>
          </a:xfrm>
          <a:prstGeom prst="rect">
            <a:avLst/>
          </a:prstGeom>
        </p:spPr>
        <p:txBody>
          <a:bodyPr anchor="t" rtlCol="false" tIns="0" lIns="0" bIns="0" rIns="0">
            <a:spAutoFit/>
          </a:bodyPr>
          <a:lstStyle/>
          <a:p>
            <a:pPr algn="just">
              <a:lnSpc>
                <a:spcPts val="3088"/>
              </a:lnSpc>
              <a:spcBef>
                <a:spcPct val="0"/>
              </a:spcBef>
            </a:pPr>
            <a:r>
              <a:rPr lang="en-US" sz="1966" spc="326">
                <a:solidFill>
                  <a:srgbClr val="22423D"/>
                </a:solidFill>
                <a:latin typeface="Glacial Indifference"/>
              </a:rPr>
              <a:t>it is crucial to focus on popular app categories, optimize app size, and consider the number of screenshots.</a:t>
            </a:r>
          </a:p>
        </p:txBody>
      </p:sp>
      <p:sp>
        <p:nvSpPr>
          <p:cNvPr name="TextBox 14" id="14"/>
          <p:cNvSpPr txBox="true"/>
          <p:nvPr/>
        </p:nvSpPr>
        <p:spPr>
          <a:xfrm rot="0">
            <a:off x="9691247" y="5076825"/>
            <a:ext cx="2717000" cy="2775306"/>
          </a:xfrm>
          <a:prstGeom prst="rect">
            <a:avLst/>
          </a:prstGeom>
        </p:spPr>
        <p:txBody>
          <a:bodyPr anchor="t" rtlCol="false" tIns="0" lIns="0" bIns="0" rIns="0">
            <a:spAutoFit/>
          </a:bodyPr>
          <a:lstStyle/>
          <a:p>
            <a:pPr algn="just">
              <a:lnSpc>
                <a:spcPts val="3187"/>
              </a:lnSpc>
              <a:spcBef>
                <a:spcPct val="0"/>
              </a:spcBef>
            </a:pPr>
            <a:r>
              <a:rPr lang="en-US" sz="2030" spc="337">
                <a:solidFill>
                  <a:srgbClr val="22423D"/>
                </a:solidFill>
                <a:latin typeface="Glacial Indifference"/>
              </a:rPr>
              <a:t>evaluating the impact of Vpp Device Based Licensing can provide potential benefits for your app.</a:t>
            </a:r>
            <a:r>
              <a:rPr lang="en-US" sz="2030" spc="337">
                <a:solidFill>
                  <a:srgbClr val="22423D"/>
                </a:solidFill>
                <a:latin typeface="Glacial Indifference"/>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DAFnOJaYJaE</dc:identifier>
  <dcterms:modified xsi:type="dcterms:W3CDTF">2011-08-01T06:04:30Z</dcterms:modified>
  <cp:revision>1</cp:revision>
  <dc:title>Unleashing the Potential of Mobile Apps with Indus App Bazaar!</dc:title>
</cp:coreProperties>
</file>